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20" r:id="rId1"/>
  </p:sldMasterIdLst>
  <p:sldIdLst>
    <p:sldId id="258" r:id="rId2"/>
    <p:sldId id="262" r:id="rId3"/>
    <p:sldId id="266" r:id="rId4"/>
    <p:sldId id="279" r:id="rId5"/>
    <p:sldId id="276" r:id="rId6"/>
    <p:sldId id="280" r:id="rId7"/>
    <p:sldId id="267" r:id="rId8"/>
    <p:sldId id="272" r:id="rId9"/>
    <p:sldId id="269" r:id="rId10"/>
    <p:sldId id="27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C0"/>
    <a:srgbClr val="1729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40"/>
  </p:normalViewPr>
  <p:slideViewPr>
    <p:cSldViewPr snapToGrid="0">
      <p:cViewPr varScale="1">
        <p:scale>
          <a:sx n="72" d="100"/>
          <a:sy n="72" d="100"/>
        </p:scale>
        <p:origin x="6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99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1326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571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45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0894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518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5897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45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37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853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F4D57BDD-E64A-4D27-8978-82FFCA18A12C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133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74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1" r:id="rId1"/>
    <p:sldLayoutId id="2147484022" r:id="rId2"/>
    <p:sldLayoutId id="2147484023" r:id="rId3"/>
    <p:sldLayoutId id="2147484024" r:id="rId4"/>
    <p:sldLayoutId id="2147484025" r:id="rId5"/>
    <p:sldLayoutId id="2147484026" r:id="rId6"/>
    <p:sldLayoutId id="2147484027" r:id="rId7"/>
    <p:sldLayoutId id="2147484028" r:id="rId8"/>
    <p:sldLayoutId id="2147484029" r:id="rId9"/>
    <p:sldLayoutId id="2147484030" r:id="rId10"/>
    <p:sldLayoutId id="21474840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rdosinstitute.org/" TargetMode="External"/><Relationship Id="rId7" Type="http://schemas.openxmlformats.org/officeDocument/2006/relationships/hyperlink" Target="https://github.com/tmfreiberg/road-safety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github.com/zhafen/markets-and-the-media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riangle sign on the side of a road&#10;&#10;Description automatically generated">
            <a:extLst>
              <a:ext uri="{FF2B5EF4-FFF2-40B4-BE49-F238E27FC236}">
                <a16:creationId xmlns:a16="http://schemas.microsoft.com/office/drawing/2014/main" id="{9D07B205-82E2-C2E6-A702-C57C96E32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23" y="0"/>
            <a:ext cx="12186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711C6-DB79-1D07-28C0-AF7675AD6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74" y="677894"/>
            <a:ext cx="11431032" cy="1655403"/>
          </a:xfr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tx1"/>
                </a:solidFill>
              </a:rPr>
              <a:t>	</a:t>
            </a: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	 	</a:t>
            </a:r>
            <a:r>
              <a:rPr lang="en-US" sz="36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Predicting Severity of road accidents</a:t>
            </a:r>
            <a:b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		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Elizabeth Kelley, Jack Wagner,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Supriyo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Ghosh</a:t>
            </a:r>
            <a:r>
              <a:rPr lang="en-US" sz="2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Tristan Freiberg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8" name="Google Shape;150;p25">
            <a:extLst>
              <a:ext uri="{FF2B5EF4-FFF2-40B4-BE49-F238E27FC236}">
                <a16:creationId xmlns:a16="http://schemas.microsoft.com/office/drawing/2014/main" id="{360A3F52-FDD4-1B23-2390-C5261A3B5758}"/>
              </a:ext>
            </a:extLst>
          </p:cNvPr>
          <p:cNvCxnSpPr>
            <a:cxnSpLocks/>
          </p:cNvCxnSpPr>
          <p:nvPr/>
        </p:nvCxnSpPr>
        <p:spPr>
          <a:xfrm flipH="1">
            <a:off x="1408386" y="6141192"/>
            <a:ext cx="9070428" cy="37290"/>
          </a:xfrm>
          <a:prstGeom prst="straightConnector1">
            <a:avLst/>
          </a:prstGeom>
          <a:noFill/>
          <a:ln w="571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" name="Google Shape;152;p25">
            <a:hlinkClick r:id="rId3"/>
            <a:extLst>
              <a:ext uri="{FF2B5EF4-FFF2-40B4-BE49-F238E27FC236}">
                <a16:creationId xmlns:a16="http://schemas.microsoft.com/office/drawing/2014/main" id="{9BF276C0-E905-8A07-7A27-6DB3D92F2F3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0465" y="4307229"/>
            <a:ext cx="927921" cy="86187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53;p25">
            <a:extLst>
              <a:ext uri="{FF2B5EF4-FFF2-40B4-BE49-F238E27FC236}">
                <a16:creationId xmlns:a16="http://schemas.microsoft.com/office/drawing/2014/main" id="{82421D07-61C9-8310-BDC4-B2713E5FACA6}"/>
              </a:ext>
            </a:extLst>
          </p:cNvPr>
          <p:cNvSpPr txBox="1"/>
          <p:nvPr/>
        </p:nvSpPr>
        <p:spPr>
          <a:xfrm>
            <a:off x="1364034" y="4622251"/>
            <a:ext cx="3983471" cy="900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THE ERDŐS INSTITUTE</a:t>
            </a:r>
          </a:p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SCIENCE BOOTCAMP, SPRING 2024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i="0" u="none" strike="noStrike" cap="none" dirty="0">
              <a:solidFill>
                <a:schemeClr val="tx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54;p25" descr="Font Github Svg Png Icon Free Download (#360708) - OnlineWebFonts.COM">
            <a:hlinkClick r:id="rId5"/>
            <a:extLst>
              <a:ext uri="{FF2B5EF4-FFF2-40B4-BE49-F238E27FC236}">
                <a16:creationId xmlns:a16="http://schemas.microsoft.com/office/drawing/2014/main" id="{7809F9BF-7D0E-A7FC-B6F2-54D67BA5DD3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696875" y="3626167"/>
            <a:ext cx="834210" cy="86187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1DBBA49-8C90-94A7-AD2C-411A8862F1CB}"/>
              </a:ext>
            </a:extLst>
          </p:cNvPr>
          <p:cNvSpPr txBox="1"/>
          <p:nvPr/>
        </p:nvSpPr>
        <p:spPr>
          <a:xfrm>
            <a:off x="10188108" y="4524704"/>
            <a:ext cx="2842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Repository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384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23778-B1CB-F67F-9889-0099D7685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6598" y="2532186"/>
            <a:ext cx="8527055" cy="2006763"/>
          </a:xfrm>
          <a:solidFill>
            <a:srgbClr val="E9EDC0"/>
          </a:solidFill>
        </p:spPr>
        <p:txBody>
          <a:bodyPr>
            <a:noAutofit/>
          </a:bodyPr>
          <a:lstStyle/>
          <a:p>
            <a:pPr marL="0" indent="0">
              <a:buClr>
                <a:srgbClr val="172937"/>
              </a:buClr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Our thanks to:</a:t>
            </a:r>
          </a:p>
          <a:p>
            <a:pPr marL="0" indent="0">
              <a:buClr>
                <a:srgbClr val="172937"/>
              </a:buClr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Dr. Adam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Kawash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for his mentorship.</a:t>
            </a:r>
          </a:p>
          <a:p>
            <a:pPr marL="0" indent="0">
              <a:buClr>
                <a:srgbClr val="172937"/>
              </a:buClr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The Erdős Institute, for the opportunity and support!</a:t>
            </a:r>
          </a:p>
          <a:p>
            <a:pPr marL="0" indent="0">
              <a:buClr>
                <a:srgbClr val="172937"/>
              </a:buClr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1A2457-3EFD-582B-E1E4-19BFBEEB7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36204"/>
          </a:xfrm>
          <a:solidFill>
            <a:srgbClr val="172937"/>
          </a:solidFill>
        </p:spPr>
        <p:txBody>
          <a:bodyPr anchor="ctr"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446011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 crash on the road&#10;&#10;Description automatically generated">
            <a:extLst>
              <a:ext uri="{FF2B5EF4-FFF2-40B4-BE49-F238E27FC236}">
                <a16:creationId xmlns:a16="http://schemas.microsoft.com/office/drawing/2014/main" id="{F7AE2438-F0D0-F9EB-A280-6FD338651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4602" y="3429000"/>
            <a:ext cx="5252865" cy="32514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8B7E0A-47E1-7D24-34EE-B083B096349D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									</a:t>
            </a:r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55C441-0941-0FBE-4267-F2B0A5684C18}"/>
              </a:ext>
            </a:extLst>
          </p:cNvPr>
          <p:cNvSpPr txBox="1"/>
          <p:nvPr/>
        </p:nvSpPr>
        <p:spPr>
          <a:xfrm>
            <a:off x="134533" y="1259562"/>
            <a:ext cx="1205746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Predict traffic accident severity → improve emergency response protocols/urban planning strategies.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itchFamily="2" charset="2"/>
              <a:buChar char="v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300,000 traffic accidents based on police reports filed in Montreal between 2011 and 2022 (source: 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QUEBEC AUTOMOBILE INSURANCE SOCIETY [SAAQ]).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itchFamily="2" charset="2"/>
              <a:buChar char="v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GOAL.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Classify severity level of a traffic accident as: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0. material damage only (no injuries)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1. minor injuries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2. serious/fatal injuries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311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8977"/>
            <a:ext cx="12192000" cy="1666755"/>
          </a:xfrm>
          <a:solidFill>
            <a:schemeClr val="accent6">
              <a:lumMod val="50000"/>
            </a:schemeClr>
          </a:solidFill>
        </p:spPr>
        <p:txBody>
          <a:bodyPr>
            <a:noAutofit/>
          </a:bodyPr>
          <a:lstStyle/>
          <a:p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			       </a:t>
            </a: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STAKEHOLDERS</a:t>
            </a:r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23778-B1CB-F67F-9889-0099D7685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792" y="2305879"/>
            <a:ext cx="11285317" cy="1470992"/>
          </a:xfrm>
        </p:spPr>
        <p:txBody>
          <a:bodyPr>
            <a:normAutofit/>
          </a:bodyPr>
          <a:lstStyle/>
          <a:p>
            <a:pPr>
              <a:buClr>
                <a:srgbClr val="172937"/>
              </a:buClr>
            </a:pPr>
            <a:r>
              <a:rPr lang="en-US" sz="2200" dirty="0">
                <a:latin typeface="Ariel"/>
              </a:rPr>
              <a:t>911 dispatchers: better emergency response coordination</a:t>
            </a:r>
          </a:p>
          <a:p>
            <a:pPr>
              <a:buClr>
                <a:srgbClr val="172937"/>
              </a:buClr>
            </a:pPr>
            <a:r>
              <a:rPr lang="en-US" sz="2200" dirty="0">
                <a:latin typeface="Ariel"/>
              </a:rPr>
              <a:t>Urban planners: Vision Zero strategies, reducing the frequency/severity of road accidents</a:t>
            </a:r>
          </a:p>
        </p:txBody>
      </p:sp>
    </p:spTree>
    <p:extLst>
      <p:ext uri="{BB962C8B-B14F-4D97-AF65-F5344CB8AC3E}">
        <p14:creationId xmlns:p14="http://schemas.microsoft.com/office/powerpoint/2010/main" val="806572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8977"/>
            <a:ext cx="12192000" cy="1666755"/>
          </a:xfrm>
          <a:solidFill>
            <a:schemeClr val="accent6">
              <a:lumMod val="50000"/>
            </a:schemeClr>
          </a:solidFill>
        </p:spPr>
        <p:txBody>
          <a:bodyPr>
            <a:noAutofit/>
          </a:bodyPr>
          <a:lstStyle/>
          <a:p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			       </a:t>
            </a: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FEATURES</a:t>
            </a:r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23778-B1CB-F67F-9889-0099D7685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792" y="2305879"/>
            <a:ext cx="11285317" cy="4306956"/>
          </a:xfrm>
        </p:spPr>
        <p:txBody>
          <a:bodyPr>
            <a:normAutofit/>
          </a:bodyPr>
          <a:lstStyle/>
          <a:p>
            <a:r>
              <a:rPr lang="en-US" sz="2400" b="0" i="0" dirty="0">
                <a:effectLst/>
                <a:latin typeface="Arial" panose="020B0604020202020204" pitchFamily="34" charset="0"/>
              </a:rPr>
              <a:t>Temporal: month, weekend/weekday, hour,…</a:t>
            </a:r>
          </a:p>
          <a:p>
            <a:r>
              <a:rPr lang="en-US" sz="2400" dirty="0">
                <a:latin typeface="Arial" panose="020B0604020202020204" pitchFamily="34" charset="0"/>
              </a:rPr>
              <a:t>E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nvironmental: weather, light conditions,…</a:t>
            </a:r>
          </a:p>
          <a:p>
            <a:r>
              <a:rPr lang="en-US" sz="2400" dirty="0">
                <a:latin typeface="Arial" panose="020B0604020202020204" pitchFamily="34" charset="0"/>
              </a:rPr>
              <a:t>R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oad conditions and built-environment: speed limit, one-way versus two-way street, school zone/residential zone,…</a:t>
            </a:r>
          </a:p>
          <a:p>
            <a:r>
              <a:rPr lang="en-US" sz="2400" dirty="0">
                <a:latin typeface="Arial" panose="020B0604020202020204" pitchFamily="34" charset="0"/>
              </a:rPr>
              <a:t>Ro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ad users/vehicle: pedestrian, cyclist, motorcyclist, light truck, heavy vehicle,…</a:t>
            </a:r>
          </a:p>
          <a:p>
            <a:r>
              <a:rPr lang="en-US" sz="2400" dirty="0">
                <a:latin typeface="Arial" panose="020B0604020202020204" pitchFamily="34" charset="0"/>
              </a:rPr>
              <a:t>Na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ture of the accident: single vehicle, collision with fixed object, animal,…</a:t>
            </a:r>
          </a:p>
        </p:txBody>
      </p:sp>
    </p:spTree>
    <p:extLst>
      <p:ext uri="{BB962C8B-B14F-4D97-AF65-F5344CB8AC3E}">
        <p14:creationId xmlns:p14="http://schemas.microsoft.com/office/powerpoint/2010/main" val="382551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C975D9-0DD9-1C38-B8A9-E5E9E7DFC118}"/>
              </a:ext>
            </a:extLst>
          </p:cNvPr>
          <p:cNvSpPr/>
          <p:nvPr/>
        </p:nvSpPr>
        <p:spPr>
          <a:xfrm>
            <a:off x="0" y="1643604"/>
            <a:ext cx="12192000" cy="521439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FFFF3D-4EF9-C5DC-6C41-28BD7EF6E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40761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 selection</a:t>
            </a:r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59C9B6-A640-A03C-05B2-3A41021E26E8}"/>
              </a:ext>
            </a:extLst>
          </p:cNvPr>
          <p:cNvSpPr txBox="1"/>
          <p:nvPr/>
        </p:nvSpPr>
        <p:spPr>
          <a:xfrm>
            <a:off x="123463" y="2114381"/>
            <a:ext cx="119450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was chosen as a classifier for our ternary classification problem.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Imbalanced dataset: 1% of accidents are serious/fatal, 20% are minor.</a:t>
            </a:r>
          </a:p>
          <a:p>
            <a:pPr marL="342900" indent="-342900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2. Speed and Efficiency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3. Missing Values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4. Feature Interaction Handling</a:t>
            </a:r>
          </a:p>
        </p:txBody>
      </p:sp>
    </p:spTree>
    <p:extLst>
      <p:ext uri="{BB962C8B-B14F-4D97-AF65-F5344CB8AC3E}">
        <p14:creationId xmlns:p14="http://schemas.microsoft.com/office/powerpoint/2010/main" val="1724722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C975D9-0DD9-1C38-B8A9-E5E9E7DFC118}"/>
              </a:ext>
            </a:extLst>
          </p:cNvPr>
          <p:cNvSpPr/>
          <p:nvPr/>
        </p:nvSpPr>
        <p:spPr>
          <a:xfrm>
            <a:off x="0" y="1643604"/>
            <a:ext cx="12192000" cy="521439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FFFF3D-4EF9-C5DC-6C41-28BD7EF6E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40761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METRIC</a:t>
            </a:r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E59C9B6-A640-A03C-05B2-3A41021E26E8}"/>
                  </a:ext>
                </a:extLst>
              </p:cNvPr>
              <p:cNvSpPr txBox="1"/>
              <p:nvPr/>
            </p:nvSpPr>
            <p:spPr>
              <a:xfrm>
                <a:off x="123463" y="2114381"/>
                <a:ext cx="11945073" cy="13363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Weighted class-wise average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CA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p>
                        <m:r>
                          <a:rPr lang="en-CA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  <m:r>
                      <a:rPr lang="en-CA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score:</a:t>
                </a:r>
              </a:p>
              <a:p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i="1" dirty="0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SupPr>
                        <m:e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𝐹</m:t>
                          </m:r>
                        </m:e>
                        <m:sub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2</m:t>
                          </m:r>
                        </m:sub>
                        <m:sup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∗</m:t>
                          </m:r>
                        </m:sup>
                      </m:sSubSup>
                      <m:r>
                        <a:rPr lang="en-US" sz="2000" i="1" dirty="0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 </m:t>
                      </m:r>
                      <m:f>
                        <m:fPr>
                          <m:ctrlPr>
                            <a:rPr lang="en-US" sz="2000" i="1" dirty="0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2000" i="1" dirty="0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SupPr>
                            <m:e>
                              <m:r>
                                <a:rPr lang="en-CA" sz="2000" b="0" i="1" dirty="0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CA" sz="2000" b="0" i="1" dirty="0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CA" sz="2000" b="0" i="1" dirty="0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0</m:t>
                              </m:r>
                            </m:sup>
                          </m:sSubSup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+2</m:t>
                          </m:r>
                          <m:sSubSup>
                            <m:sSubSupPr>
                              <m:ctrlPr>
                                <a:rPr lang="en-US" sz="2000" i="1" dirty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SupPr>
                            <m:e>
                              <m:r>
                                <a:rPr lang="en-CA" sz="2000" i="1" dirty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CA" sz="2000" i="1" dirty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CA" sz="2000" b="0" i="1" dirty="0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1</m:t>
                              </m:r>
                            </m:sup>
                          </m:sSubSup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+3</m:t>
                          </m:r>
                          <m:sSubSup>
                            <m:sSubSupPr>
                              <m:ctrlPr>
                                <a:rPr lang="en-US" sz="2000" i="1" dirty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SupPr>
                            <m:e>
                              <m:r>
                                <a:rPr lang="en-CA" sz="2000" i="1" dirty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CA" sz="2000" i="1" dirty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CA" sz="2000" b="0" i="1" dirty="0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1+2+3</m:t>
                          </m:r>
                        </m:den>
                      </m:f>
                    </m:oMath>
                  </m:oMathPara>
                </a14:m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E59C9B6-A640-A03C-05B2-3A41021E26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463" y="2114381"/>
                <a:ext cx="11945073" cy="1336391"/>
              </a:xfrm>
              <a:prstGeom prst="rect">
                <a:avLst/>
              </a:prstGeom>
              <a:blipFill>
                <a:blip r:embed="rId2"/>
                <a:stretch>
                  <a:fillRect l="-510" t="-228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728B1530-8E50-485B-41B4-A80580AAF13D}"/>
              </a:ext>
            </a:extLst>
          </p:cNvPr>
          <p:cNvSpPr txBox="1"/>
          <p:nvPr/>
        </p:nvSpPr>
        <p:spPr>
          <a:xfrm>
            <a:off x="123463" y="4399722"/>
            <a:ext cx="109993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Ariel"/>
              </a:rPr>
              <a:t>Recall and precision both important, but recall more so.</a:t>
            </a:r>
          </a:p>
          <a:p>
            <a:endParaRPr lang="en-CA" sz="2000" dirty="0">
              <a:latin typeface="Arie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Ariel"/>
              </a:rPr>
              <a:t>Higher severity, more important.</a:t>
            </a:r>
          </a:p>
        </p:txBody>
      </p:sp>
    </p:spTree>
    <p:extLst>
      <p:ext uri="{BB962C8B-B14F-4D97-AF65-F5344CB8AC3E}">
        <p14:creationId xmlns:p14="http://schemas.microsoft.com/office/powerpoint/2010/main" val="1074470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br>
              <a:rPr lang="en-US" sz="4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BFC89D-7166-3B1F-E53E-DBA2D398F867}"/>
              </a:ext>
            </a:extLst>
          </p:cNvPr>
          <p:cNvSpPr txBox="1"/>
          <p:nvPr/>
        </p:nvSpPr>
        <p:spPr>
          <a:xfrm>
            <a:off x="1634543" y="2281166"/>
            <a:ext cx="960329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5-fold cross-validation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Grid 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Oversampling of minority classes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Evaluation on test set</a:t>
            </a:r>
          </a:p>
          <a:p>
            <a:endParaRPr 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6604C7DD-C3C4-E3A0-F3E7-77B05093018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56397408"/>
                  </p:ext>
                </p:extLst>
              </p:nvPr>
            </p:nvGraphicFramePr>
            <p:xfrm>
              <a:off x="2312640" y="3951869"/>
              <a:ext cx="6773335" cy="2595880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1354667">
                      <a:extLst>
                        <a:ext uri="{9D8B030D-6E8A-4147-A177-3AD203B41FA5}">
                          <a16:colId xmlns:a16="http://schemas.microsoft.com/office/drawing/2014/main" val="464574598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2749874410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820883991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779913045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01806759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r>
                            <a:rPr lang="en-US" dirty="0"/>
                            <a:t>Predicted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6550449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Actual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682753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30351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8756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445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39552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753830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2691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6144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753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9588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0692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226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129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427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9563762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33114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15126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1327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49567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071290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Sup>
                                <m:sSubSup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  <m:sub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</m:oMath>
                          </a14:m>
                          <a:r>
                            <a:rPr lang="en-CA" b="0" dirty="0"/>
                            <a:t> </a:t>
                          </a:r>
                          <a:r>
                            <a:rPr lang="en-US" dirty="0"/>
                            <a:t>score: 0.42994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44897735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6604C7DD-C3C4-E3A0-F3E7-77B05093018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56397408"/>
                  </p:ext>
                </p:extLst>
              </p:nvPr>
            </p:nvGraphicFramePr>
            <p:xfrm>
              <a:off x="2312640" y="3951869"/>
              <a:ext cx="6773335" cy="2595880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1354667">
                      <a:extLst>
                        <a:ext uri="{9D8B030D-6E8A-4147-A177-3AD203B41FA5}">
                          <a16:colId xmlns:a16="http://schemas.microsoft.com/office/drawing/2014/main" val="464574598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2749874410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820883991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779913045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01806759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r>
                            <a:rPr lang="en-US" dirty="0"/>
                            <a:t>Predicted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6550449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Actual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682753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30351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8756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445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39552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753830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2691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6144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753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9588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0692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72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226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129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427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9563762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33114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15126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1327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49567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071290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5056" t="-608197" r="-225" b="-2295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44897735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478544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application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	      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demo_screencast">
            <a:hlinkClick r:id="" action="ppaction://media"/>
            <a:extLst>
              <a:ext uri="{FF2B5EF4-FFF2-40B4-BE49-F238E27FC236}">
                <a16:creationId xmlns:a16="http://schemas.microsoft.com/office/drawing/2014/main" id="{B48F33F5-B062-4B06-3821-85D1C30AB3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4840"/>
          <a:stretch/>
        </p:blipFill>
        <p:spPr>
          <a:xfrm>
            <a:off x="825085" y="2034074"/>
            <a:ext cx="10138838" cy="460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5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671A4-866C-534A-125F-F22A758B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933903"/>
          </a:xfrm>
          <a:solidFill>
            <a:schemeClr val="accent6">
              <a:lumMod val="50000"/>
            </a:schemeClr>
          </a:solidFill>
        </p:spPr>
        <p:txBody>
          <a:bodyPr>
            <a:normAutofit/>
          </a:bodyPr>
          <a:lstStyle/>
          <a:p>
            <a:pPr algn="ctr"/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Potential Future Directions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b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EA5A86-F493-7464-ED41-8D17A2F15931}"/>
              </a:ext>
            </a:extLst>
          </p:cNvPr>
          <p:cNvSpPr txBox="1"/>
          <p:nvPr/>
        </p:nvSpPr>
        <p:spPr>
          <a:xfrm>
            <a:off x="811763" y="2453951"/>
            <a:ext cx="104782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Data from other regions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Different features: better models?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08178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984</TotalTime>
  <Words>393</Words>
  <Application>Microsoft Office PowerPoint</Application>
  <PresentationFormat>Widescreen</PresentationFormat>
  <Paragraphs>82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Ariel</vt:lpstr>
      <vt:lpstr>Calibri</vt:lpstr>
      <vt:lpstr>Cambria Math</vt:lpstr>
      <vt:lpstr>Gill Sans MT</vt:lpstr>
      <vt:lpstr>Wingdings</vt:lpstr>
      <vt:lpstr>Gallery</vt:lpstr>
      <vt:lpstr>         Predicting Severity of road accidents    Elizabeth Kelley, Jack Wagner, Supriyo Ghosh, Tristan Freiberg </vt:lpstr>
      <vt:lpstr>PowerPoint Presentation</vt:lpstr>
      <vt:lpstr>               STAKEHOLDERS </vt:lpstr>
      <vt:lpstr>               FEATURES </vt:lpstr>
      <vt:lpstr> Model selection </vt:lpstr>
      <vt:lpstr> METRIC </vt:lpstr>
      <vt:lpstr> Evaluation </vt:lpstr>
      <vt:lpstr> Streamlit application        </vt:lpstr>
      <vt:lpstr> Potential Future Directions  </vt:lpstr>
      <vt:lpstr>Acknowledgements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Predicting Stock Volatility using sentiment analysis      Supriyo Ghosh, Feride Kose, Hy Lam, Mehdi Rezaie and Trung Vo </dc:title>
  <dc:creator>Kose, Feride Ceren</dc:creator>
  <cp:lastModifiedBy>Tristan Freiberg</cp:lastModifiedBy>
  <cp:revision>21</cp:revision>
  <dcterms:created xsi:type="dcterms:W3CDTF">2023-11-30T16:16:37Z</dcterms:created>
  <dcterms:modified xsi:type="dcterms:W3CDTF">2024-04-23T21:35:49Z</dcterms:modified>
</cp:coreProperties>
</file>

<file path=docProps/thumbnail.jpeg>
</file>